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6.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20.xml" ContentType="application/vnd.openxmlformats-officedocument.presentationml.slide+xml"/>
  <Override PartName="/ppt/slides/slide1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2.xml" ContentType="application/vnd.openxmlformats-officedocument.presentationml.notesSlide+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commentAuthors.xml" ContentType="application/vnd.openxmlformats-officedocument.presentationml.commentAuthors+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media/media1.gif" ContentType="video/unknown"/>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23"/>
  </p:notesMasterIdLst>
  <p:sldIdLst>
    <p:sldId id="347" r:id="rId3"/>
    <p:sldId id="394" r:id="rId4"/>
    <p:sldId id="399" r:id="rId5"/>
    <p:sldId id="395" r:id="rId6"/>
    <p:sldId id="396" r:id="rId7"/>
    <p:sldId id="397" r:id="rId8"/>
    <p:sldId id="390" r:id="rId9"/>
    <p:sldId id="389" r:id="rId10"/>
    <p:sldId id="378" r:id="rId11"/>
    <p:sldId id="278" r:id="rId12"/>
    <p:sldId id="380" r:id="rId13"/>
    <p:sldId id="381" r:id="rId14"/>
    <p:sldId id="388" r:id="rId15"/>
    <p:sldId id="362" r:id="rId16"/>
    <p:sldId id="375" r:id="rId17"/>
    <p:sldId id="382" r:id="rId18"/>
    <p:sldId id="384" r:id="rId19"/>
    <p:sldId id="393" r:id="rId20"/>
    <p:sldId id="398" r:id="rId21"/>
    <p:sldId id="392"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4" clrIdx="0"/>
  <p:cmAuthor id="1" name="Chris Murphy (Offsite Contractor)" initials="CM(C" lastIdx="4" clrIdx="1">
    <p:extLst>
      <p:ext uri="{19B8F6BF-5375-455C-9EA6-DF929625EA0E}">
        <p15:presenceInfo xmlns:p15="http://schemas.microsoft.com/office/powerpoint/2012/main"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4660"/>
  </p:normalViewPr>
  <p:slideViewPr>
    <p:cSldViewPr snapToGrid="0" showGuides="1">
      <p:cViewPr varScale="1">
        <p:scale>
          <a:sx n="58" d="100"/>
          <a:sy n="58" d="100"/>
        </p:scale>
        <p:origin x="312" y="114"/>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45" Type="http://schemas.openxmlformats.org/officeDocument/2006/relationships/customXml" Target="../customXml/item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4"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09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38108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docs.unrealengine.com/4.26/en-US/InteractiveExperiences/ArtificialIntelligence/BehaviorTrees/BehaviorTreeQuickStart"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redblobgames.com/pathfinding/a-star/int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a:solidFill>
                  <a:schemeClr val="bg1"/>
                </a:solidFill>
                <a:latin typeface="Helvetica" panose="020B0604020202020204" pitchFamily="34" charset="0"/>
                <a:ea typeface="Calibri"/>
                <a:cs typeface="Helvetica" panose="020B0604020202020204" pitchFamily="34" charset="0"/>
                <a:sym typeface="Calibri"/>
              </a:rPr>
              <a:t>Understanding Artificial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Intelligence</a:t>
            </a:r>
          </a:p>
          <a:p>
            <a:pPr defTabSz="1828800" hangingPunct="1">
              <a:buSzPct val="25000"/>
            </a:pPr>
            <a:r>
              <a:rPr lang="en-US" sz="8000" dirty="0" smtClean="0">
                <a:solidFill>
                  <a:schemeClr val="bg1"/>
                </a:solidFill>
                <a:latin typeface="Helvetica" panose="020B0604020202020204" pitchFamily="34" charset="0"/>
                <a:ea typeface="Calibri"/>
                <a:cs typeface="Helvetica" panose="020B0604020202020204" pitchFamily="34" charset="0"/>
                <a:sym typeface="Calibri"/>
              </a:rPr>
              <a:t>and </a:t>
            </a:r>
            <a:r>
              <a:rPr lang="en-US" sz="8000" dirty="0">
                <a:solidFill>
                  <a:schemeClr val="bg1"/>
                </a:solidFill>
                <a:latin typeface="Helvetica" panose="020B0604020202020204" pitchFamily="34" charset="0"/>
                <a:ea typeface="Calibri"/>
                <a:cs typeface="Helvetica" panose="020B0604020202020204" pitchFamily="34" charset="0"/>
                <a:sym typeface="Calibri"/>
              </a:rPr>
              <a:t>Artificial </a:t>
            </a:r>
            <a:r>
              <a:rPr lang="en-US" sz="8000" dirty="0" smtClean="0">
                <a:solidFill>
                  <a:schemeClr val="bg1"/>
                </a:solidFill>
                <a:latin typeface="Helvetica" panose="020B0604020202020204" pitchFamily="34" charset="0"/>
                <a:ea typeface="Calibri"/>
                <a:cs typeface="Helvetica" panose="020B0604020202020204" pitchFamily="34" charset="0"/>
                <a:sym typeface="Calibri"/>
              </a:rPr>
              <a:t>Stupidity</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en-US" sz="12000" cap="all" dirty="0">
                <a:solidFill>
                  <a:srgbClr val="FFD966"/>
                </a:solidFill>
                <a:latin typeface="Helvetica" panose="020B0604020202020204" pitchFamily="34" charset="0"/>
                <a:ea typeface="Calibri"/>
                <a:cs typeface="Helvetica" panose="020B0604020202020204" pitchFamily="34" charset="0"/>
                <a:sym typeface="Calibri"/>
              </a:rPr>
              <a:t>Developing AI in Games</a:t>
            </a:r>
          </a:p>
        </p:txBody>
      </p:sp>
    </p:spTree>
    <p:extLst>
      <p:ext uri="{BB962C8B-B14F-4D97-AF65-F5344CB8AC3E}">
        <p14:creationId xmlns:p14="http://schemas.microsoft.com/office/powerpoint/2010/main" val="3341254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D39124B2-3410-4B3C-A2B5-812040152BF8}"/>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33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77" y="1603316"/>
            <a:ext cx="15785612" cy="10509516"/>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81699" y="1864573"/>
            <a:ext cx="7061171"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Setting up a Navmesh in Unreal</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221454"/>
            <a:ext cx="7008270"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To set up a navigation mesh in Unreal Engine, add a </a:t>
            </a:r>
            <a:r>
              <a:rPr lang="en-US" sz="2800" dirty="0" err="1"/>
              <a:t>NavMeshBounds</a:t>
            </a:r>
            <a:r>
              <a:rPr lang="en-US" sz="2800" dirty="0"/>
              <a:t> Volume to your environment. If you enable Path Viewing (P), you should see large green regions covering the map to indicate what areas can and can’t be reached by AI within the environment.</a:t>
            </a:r>
          </a:p>
          <a:p>
            <a:r>
              <a:rPr lang="en-US" sz="2800" dirty="0"/>
              <a:t> </a:t>
            </a:r>
          </a:p>
          <a:p>
            <a:r>
              <a:rPr lang="en-US" sz="2800" dirty="0"/>
              <a:t>By default the </a:t>
            </a:r>
            <a:r>
              <a:rPr lang="en-US" sz="2800" dirty="0" err="1" smtClean="0"/>
              <a:t>NavMesh</a:t>
            </a:r>
            <a:r>
              <a:rPr lang="en-US" sz="2800" dirty="0" smtClean="0"/>
              <a:t> </a:t>
            </a:r>
            <a:r>
              <a:rPr lang="en-US" sz="2800" dirty="0"/>
              <a:t>is calculated against an agent that is roughly the size of a typical human. Additional Agents can be added from the Project Settings</a:t>
            </a:r>
            <a:r>
              <a:rPr lang="en-US" sz="2800" dirty="0" smtClean="0"/>
              <a:t>.</a:t>
            </a:r>
            <a:endParaRPr lang="en-US" sz="2800" dirty="0"/>
          </a:p>
        </p:txBody>
      </p:sp>
      <p:sp>
        <p:nvSpPr>
          <p:cNvPr id="15" name="Rectangle"/>
          <p:cNvSpPr/>
          <p:nvPr/>
        </p:nvSpPr>
        <p:spPr>
          <a:xfrm>
            <a:off x="16981699" y="375496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791438"/>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Navmesh Bounds Volume </a:t>
            </a:r>
            <a:r>
              <a:rPr lang="en-US" sz="2800" dirty="0" smtClean="0"/>
              <a:t>calculates navigable </a:t>
            </a:r>
            <a:r>
              <a:rPr lang="en-US" sz="2800" dirty="0"/>
              <a:t>areas in the </a:t>
            </a:r>
            <a:r>
              <a:rPr lang="en-US" sz="2800" dirty="0" smtClean="0"/>
              <a:t>map.</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4">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7" y="2568513"/>
            <a:ext cx="7061171"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NavMesh Invokers</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4191584"/>
            <a:ext cx="700827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Navigation meshes are typically built automatically during level development; however, for large-scale environments, this can take up considerable resources.</a:t>
            </a:r>
          </a:p>
          <a:p>
            <a:r>
              <a:rPr lang="en-US" sz="2800" dirty="0"/>
              <a:t> </a:t>
            </a:r>
          </a:p>
          <a:p>
            <a:r>
              <a:rPr lang="en-US" sz="2800" dirty="0"/>
              <a:t>A solution is the use of navigation invokers, where navigation is only built around </a:t>
            </a:r>
            <a:r>
              <a:rPr lang="en-US" sz="2800" dirty="0" smtClean="0"/>
              <a:t>Actors </a:t>
            </a:r>
            <a:r>
              <a:rPr lang="en-US" sz="2800" dirty="0"/>
              <a:t>with a </a:t>
            </a:r>
            <a:r>
              <a:rPr lang="en-US" sz="2800" dirty="0" err="1" smtClean="0"/>
              <a:t>NavMesh</a:t>
            </a:r>
            <a:r>
              <a:rPr lang="en-US" sz="2800" dirty="0" smtClean="0"/>
              <a:t> Invoker Component</a:t>
            </a:r>
            <a:r>
              <a:rPr lang="en-US" sz="2800" dirty="0"/>
              <a:t>. When two </a:t>
            </a:r>
            <a:r>
              <a:rPr lang="en-US" sz="2800" dirty="0" smtClean="0"/>
              <a:t>Actors </a:t>
            </a:r>
            <a:r>
              <a:rPr lang="en-US" sz="2800" dirty="0"/>
              <a:t>with this component walk close to one another, their navigation regions connect</a:t>
            </a:r>
            <a:r>
              <a:rPr lang="en-US" sz="2800" dirty="0" smtClean="0"/>
              <a:t>.</a:t>
            </a:r>
            <a:endParaRPr lang="en-US" sz="2800" dirty="0"/>
          </a:p>
        </p:txBody>
      </p:sp>
      <p:sp>
        <p:nvSpPr>
          <p:cNvPr id="15" name="Rectangle"/>
          <p:cNvSpPr/>
          <p:nvPr/>
        </p:nvSpPr>
        <p:spPr>
          <a:xfrm>
            <a:off x="17008150" y="372883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791438"/>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The </a:t>
            </a:r>
            <a:r>
              <a:rPr lang="en-US" sz="2800" dirty="0" err="1" smtClean="0"/>
              <a:t>NavMesh</a:t>
            </a:r>
            <a:r>
              <a:rPr lang="en-US" sz="2800" dirty="0" smtClean="0"/>
              <a:t> is extended as the Player moves</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Invoker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76821" y="2115388"/>
            <a:ext cx="12283336" cy="92968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62530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B43B0408-B8A3-4AC9-AAD1-7EC81DBDA38B}"/>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2" name="Picture 1">
            <a:extLst>
              <a:ext uri="{FF2B5EF4-FFF2-40B4-BE49-F238E27FC236}">
                <a16:creationId xmlns:a16="http://schemas.microsoft.com/office/drawing/2014/main" id="{EF518723-C29A-448B-AC68-DE1FF7815450}"/>
              </a:ext>
            </a:extLst>
          </p:cNvPr>
          <p:cNvPicPr>
            <a:picLocks noChangeAspect="1"/>
          </p:cNvPicPr>
          <p:nvPr/>
        </p:nvPicPr>
        <p:blipFill rotWithShape="1">
          <a:blip r:embed="rId3"/>
          <a:srcRect l="7082" t="1793" r="16452" b="2976"/>
          <a:stretch/>
        </p:blipFill>
        <p:spPr>
          <a:xfrm>
            <a:off x="555005" y="522515"/>
            <a:ext cx="15849754" cy="12623470"/>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2437958"/>
            <a:ext cx="7061171"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Navlink Proxy</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4056097"/>
            <a:ext cx="7008270" cy="44114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Navigation Link Proxies are a way of connecting sections of </a:t>
            </a:r>
            <a:r>
              <a:rPr lang="en-US" sz="2800" dirty="0" err="1" smtClean="0"/>
              <a:t>NavMeshes</a:t>
            </a:r>
            <a:r>
              <a:rPr lang="en-US" sz="2800" dirty="0" smtClean="0"/>
              <a:t> that </a:t>
            </a:r>
            <a:r>
              <a:rPr lang="en-US" sz="2800" dirty="0"/>
              <a:t>aren’t automatically connected through an automatic connection. They could be used for ledges, elevators, or other environmental quirks.</a:t>
            </a:r>
          </a:p>
          <a:p>
            <a:r>
              <a:rPr lang="en-US" sz="2800" dirty="0"/>
              <a:t> </a:t>
            </a:r>
          </a:p>
          <a:p>
            <a:r>
              <a:rPr lang="en-US" sz="2800" dirty="0"/>
              <a:t>Navigation Link Proxys can be expanded with smart links to automatically trigger behaviors in </a:t>
            </a:r>
            <a:r>
              <a:rPr lang="en-US" sz="2800" dirty="0" smtClean="0"/>
              <a:t>Actors </a:t>
            </a:r>
            <a:r>
              <a:rPr lang="en-US" sz="2800" dirty="0"/>
              <a:t>trying to cross them</a:t>
            </a:r>
            <a:r>
              <a:rPr lang="en-US" sz="2800" dirty="0" smtClean="0"/>
              <a:t>.</a:t>
            </a:r>
            <a:endParaRPr lang="en-US" sz="2800" dirty="0"/>
          </a:p>
        </p:txBody>
      </p:sp>
      <p:sp>
        <p:nvSpPr>
          <p:cNvPr id="15" name="Rectangle"/>
          <p:cNvSpPr/>
          <p:nvPr/>
        </p:nvSpPr>
        <p:spPr>
          <a:xfrm>
            <a:off x="17008150" y="358544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Content </a:t>
            </a:r>
            <a:r>
              <a:rPr lang="en-US" sz="2800" dirty="0" smtClean="0"/>
              <a:t>Examples: </a:t>
            </a:r>
            <a:r>
              <a:rPr lang="en-US" sz="2800" dirty="0" err="1" smtClean="0"/>
              <a:t>Nav</a:t>
            </a:r>
            <a:r>
              <a:rPr lang="en-US" sz="2800" dirty="0" smtClean="0"/>
              <a:t> Mesh</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53756226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6981923"/>
            <a:ext cx="15651686" cy="19492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Making Things Seem </a:t>
            </a:r>
            <a:r>
              <a:rPr lang="en-US" sz="6000" dirty="0" smtClean="0"/>
              <a:t>Normal,</a:t>
            </a:r>
          </a:p>
          <a:p>
            <a:r>
              <a:rPr lang="en-US" sz="6000" dirty="0" smtClean="0"/>
              <a:t>Even </a:t>
            </a:r>
            <a:r>
              <a:rPr lang="en-US" sz="6000" dirty="0"/>
              <a:t>When They’re </a:t>
            </a:r>
            <a:r>
              <a:rPr lang="en-US" sz="6000" dirty="0" smtClean="0"/>
              <a:t>Not</a:t>
            </a:r>
            <a:endParaRPr lang="en-US" sz="6000" dirty="0"/>
          </a:p>
        </p:txBody>
      </p:sp>
      <p:sp>
        <p:nvSpPr>
          <p:cNvPr id="45" name="AEVER"/>
          <p:cNvSpPr txBox="1"/>
          <p:nvPr/>
        </p:nvSpPr>
        <p:spPr>
          <a:xfrm>
            <a:off x="5877780" y="5638702"/>
            <a:ext cx="12628458"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AI Imperfection</a:t>
            </a:r>
            <a:endParaRPr sz="8000" cap="all" dirty="0">
              <a:solidFill>
                <a:srgbClr val="FFD966"/>
              </a:solidFill>
            </a:endParaRPr>
          </a:p>
        </p:txBody>
      </p:sp>
    </p:spTree>
    <p:extLst>
      <p:ext uri="{BB962C8B-B14F-4D97-AF65-F5344CB8AC3E}">
        <p14:creationId xmlns:p14="http://schemas.microsoft.com/office/powerpoint/2010/main" val="363688427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0" y="0"/>
            <a:ext cx="24384000" cy="13716000"/>
          </a:xfrm>
          <a:prstGeom prst="rect">
            <a:avLst/>
          </a:prstGeom>
        </p:spPr>
      </p:pic>
      <p:sp>
        <p:nvSpPr>
          <p:cNvPr id="377" name="Rectangle"/>
          <p:cNvSpPr/>
          <p:nvPr/>
        </p:nvSpPr>
        <p:spPr>
          <a:xfrm>
            <a:off x="2145863"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921500"/>
            <a:ext cx="708660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Since AI is a part of the game, it has the potential to know any </a:t>
            </a:r>
            <a:r>
              <a:rPr lang="en-US" sz="2800" dirty="0" smtClean="0"/>
              <a:t>Actor’s </a:t>
            </a:r>
            <a:r>
              <a:rPr lang="en-US" sz="2800" dirty="0"/>
              <a:t>properties at any given time. Because of this ability, it’s almost impossible for the AI in a game to not in some way “cheat.” That said, while AI can see the whole board, there are many qualities of human players that AI typically </a:t>
            </a:r>
            <a:r>
              <a:rPr lang="en-US" sz="2800" dirty="0" smtClean="0"/>
              <a:t>lacks, </a:t>
            </a:r>
            <a:r>
              <a:rPr lang="en-US" sz="2800" dirty="0"/>
              <a:t>such as intuition, </a:t>
            </a:r>
            <a:r>
              <a:rPr lang="en-US" sz="2800" dirty="0" smtClean="0"/>
              <a:t>natural understanding </a:t>
            </a:r>
            <a:r>
              <a:rPr lang="en-US" sz="2800" dirty="0"/>
              <a:t>of play styles, and </a:t>
            </a:r>
            <a:r>
              <a:rPr lang="en-US" sz="2800" dirty="0" smtClean="0"/>
              <a:t>adaptability outside </a:t>
            </a:r>
            <a:r>
              <a:rPr lang="en-US" sz="2800" dirty="0"/>
              <a:t>of its given instruction set</a:t>
            </a:r>
            <a:r>
              <a:rPr lang="en-US" sz="2800" dirty="0" smtClean="0"/>
              <a:t>. </a:t>
            </a:r>
            <a:endParaRPr lang="en-US" sz="2800" dirty="0"/>
          </a:p>
        </p:txBody>
      </p:sp>
      <p:sp>
        <p:nvSpPr>
          <p:cNvPr id="12" name="The Picture slide"/>
          <p:cNvSpPr txBox="1"/>
          <p:nvPr/>
        </p:nvSpPr>
        <p:spPr>
          <a:xfrm>
            <a:off x="2794815" y="3457011"/>
            <a:ext cx="708291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Cheating AI</a:t>
            </a:r>
            <a:endParaRPr cap="all" dirty="0"/>
          </a:p>
        </p:txBody>
      </p:sp>
      <p:sp>
        <p:nvSpPr>
          <p:cNvPr id="13" name="Rectangle"/>
          <p:cNvSpPr/>
          <p:nvPr/>
        </p:nvSpPr>
        <p:spPr>
          <a:xfrm>
            <a:off x="2869459" y="4557045"/>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8202307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1205170"/>
            <a:ext cx="12700000" cy="115621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Aft>
                <a:spcPts val="500"/>
              </a:spcAft>
            </a:pPr>
            <a:r>
              <a:rPr lang="en-US" sz="2800" b="1" dirty="0"/>
              <a:t>Known Friendlies</a:t>
            </a:r>
          </a:p>
          <a:p>
            <a:r>
              <a:rPr lang="en-US" sz="2800" dirty="0" smtClean="0"/>
              <a:t>It’s </a:t>
            </a:r>
            <a:r>
              <a:rPr lang="en-US" sz="2800" dirty="0"/>
              <a:t>common for AI to know where its friends are but to rely on a given perception system to detect enemies. The first method of developing around known friendlies is to limit perception </a:t>
            </a:r>
            <a:r>
              <a:rPr lang="en-US" sz="2800" dirty="0" smtClean="0"/>
              <a:t>of friendly </a:t>
            </a:r>
            <a:r>
              <a:rPr lang="en-US" sz="2800" dirty="0"/>
              <a:t>AI to a controlled field of vision. Players are unlikely to know where enemies are at any given time, so they are unlikely to spot this semi-omniscient behavior</a:t>
            </a:r>
            <a:r>
              <a:rPr lang="en-US" sz="2800" dirty="0" smtClean="0"/>
              <a:t>. </a:t>
            </a:r>
            <a:endParaRPr lang="en-US" sz="2800" dirty="0"/>
          </a:p>
          <a:p>
            <a:endParaRPr lang="en-US" sz="2800" dirty="0"/>
          </a:p>
          <a:p>
            <a:pPr>
              <a:spcAft>
                <a:spcPts val="500"/>
              </a:spcAft>
            </a:pPr>
            <a:r>
              <a:rPr lang="en-US" sz="2800" b="1" dirty="0"/>
              <a:t>Known Environment Layout</a:t>
            </a:r>
          </a:p>
          <a:p>
            <a:r>
              <a:rPr lang="en-US" sz="2800" dirty="0"/>
              <a:t>In almost all cases, AI is informed of its environment layout. Unlike players, who may look at a bridge and ask “How do I get there</a:t>
            </a:r>
            <a:r>
              <a:rPr lang="en-US" sz="2800" dirty="0" smtClean="0"/>
              <a:t>?” </a:t>
            </a:r>
            <a:r>
              <a:rPr lang="en-US" sz="2800" dirty="0"/>
              <a:t>the AI is almost always informed of how to reach any given location that is reachable</a:t>
            </a:r>
            <a:r>
              <a:rPr lang="en-US" sz="2800" dirty="0" smtClean="0"/>
              <a:t>.</a:t>
            </a:r>
            <a:endParaRPr lang="en-US" sz="2800" dirty="0"/>
          </a:p>
          <a:p>
            <a:endParaRPr lang="en-US" sz="2800" dirty="0"/>
          </a:p>
          <a:p>
            <a:pPr>
              <a:spcAft>
                <a:spcPts val="500"/>
              </a:spcAft>
            </a:pPr>
            <a:r>
              <a:rPr lang="en-US" sz="2800" b="1" dirty="0"/>
              <a:t>Key Item Locations</a:t>
            </a:r>
          </a:p>
          <a:p>
            <a:r>
              <a:rPr lang="en-US" sz="2800" dirty="0"/>
              <a:t>Since the perception of being “reactionary” is important, game items like flags and power-ups often have their positions known to the AI at any given time. This means that when a key event occurs, the enemies in a game are able to react to it intelligently instead of relying on </a:t>
            </a:r>
            <a:r>
              <a:rPr lang="en-US" sz="2800" dirty="0" smtClean="0"/>
              <a:t>perception.</a:t>
            </a:r>
            <a:endParaRPr lang="en-US" sz="2800" dirty="0"/>
          </a:p>
          <a:p>
            <a:endParaRPr lang="en-US" sz="2800" dirty="0"/>
          </a:p>
          <a:p>
            <a:pPr>
              <a:spcAft>
                <a:spcPts val="500"/>
              </a:spcAft>
            </a:pPr>
            <a:r>
              <a:rPr lang="en-US" sz="2800" b="1" dirty="0"/>
              <a:t>Full Player Comprehension</a:t>
            </a:r>
          </a:p>
          <a:p>
            <a:r>
              <a:rPr lang="en-US" sz="2800" dirty="0"/>
              <a:t>AI often keeps a list of references to any known/perceived enemies. This list is updated when a player is seen, and when the AI has lost sight of a player there is typically an amount of time that the player and their actions continue to be tracked before the player is removed from the list. This means that the AI has a better general sense of permanence of threats in the area; it also means that it can know where the player is aiming or what they’re doing despite not having a direct view of </a:t>
            </a:r>
            <a:r>
              <a:rPr lang="en-US" sz="2800" dirty="0" smtClean="0"/>
              <a:t>them.</a:t>
            </a:r>
            <a:endParaRPr lang="en-US" sz="2800" dirty="0"/>
          </a:p>
        </p:txBody>
      </p:sp>
      <p:sp>
        <p:nvSpPr>
          <p:cNvPr id="686" name="Just like flower porcelain  You’re like a moon that  awaken to say hello So beautiful and bright that you make me content to play it  world"/>
          <p:cNvSpPr txBox="1"/>
          <p:nvPr/>
        </p:nvSpPr>
        <p:spPr>
          <a:xfrm>
            <a:off x="1747158" y="4183930"/>
            <a:ext cx="6728952" cy="24109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r">
              <a:defRPr b="1">
                <a:latin typeface="Helvetica"/>
                <a:ea typeface="Helvetica"/>
                <a:cs typeface="Helvetica"/>
                <a:sym typeface="Helvetica"/>
              </a:defRPr>
            </a:lvl1pPr>
          </a:lstStyle>
          <a:p>
            <a:r>
              <a:rPr lang="en-US" dirty="0"/>
              <a:t>The enemy can cheat, but you probably won’t </a:t>
            </a:r>
            <a:r>
              <a:rPr lang="en-US" dirty="0" smtClean="0"/>
              <a:t>know.</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79338066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719171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If an enemy were to open fire on a player and fire according to the information at its disposal, with an instant-hit weapon the enemy wouldn’t miss. With a projectile weapon it is very unlikely that </a:t>
            </a:r>
            <a:r>
              <a:rPr lang="en-US" sz="2800" dirty="0" smtClean="0"/>
              <a:t>the enemy </a:t>
            </a:r>
            <a:r>
              <a:rPr lang="en-US" sz="2800" dirty="0"/>
              <a:t>would miss. Since AI is driven by variables and can instantly process almost any </a:t>
            </a:r>
            <a:r>
              <a:rPr lang="en-US" sz="2800" dirty="0" smtClean="0"/>
              <a:t>Actor </a:t>
            </a:r>
            <a:r>
              <a:rPr lang="en-US" sz="2800" dirty="0"/>
              <a:t>in the game, its logic and aim are often intentionally compromised to allow for a fighting chance by players.</a:t>
            </a:r>
          </a:p>
          <a:p>
            <a:r>
              <a:rPr lang="en-US" sz="2800" dirty="0"/>
              <a:t> </a:t>
            </a:r>
          </a:p>
          <a:p>
            <a:r>
              <a:rPr lang="en-US" sz="2800" dirty="0"/>
              <a:t>These intentional decreases in ability can occur in a variety of ways, including but not limited to the following</a:t>
            </a:r>
            <a:r>
              <a:rPr lang="en-US" sz="2800" dirty="0" smtClean="0"/>
              <a:t>:</a:t>
            </a:r>
          </a:p>
          <a:p>
            <a:endParaRPr lang="en-US" sz="2800" dirty="0"/>
          </a:p>
          <a:p>
            <a:pPr marL="457200" lvl="0" indent="-457200">
              <a:spcAft>
                <a:spcPts val="1000"/>
              </a:spcAft>
              <a:buFont typeface="Arial" panose="020B0604020202020204" pitchFamily="34" charset="0"/>
              <a:buChar char="•"/>
            </a:pPr>
            <a:r>
              <a:rPr lang="en-US" sz="2800" dirty="0"/>
              <a:t>Artificial delays on information to simulate human reaction </a:t>
            </a:r>
            <a:r>
              <a:rPr lang="en-US" sz="2800" dirty="0" smtClean="0"/>
              <a:t>times</a:t>
            </a:r>
            <a:endParaRPr lang="en-US" sz="2800" dirty="0"/>
          </a:p>
          <a:p>
            <a:pPr marL="457200" lvl="0" indent="-457200">
              <a:spcAft>
                <a:spcPts val="1000"/>
              </a:spcAft>
              <a:buFont typeface="Arial" panose="020B0604020202020204" pitchFamily="34" charset="0"/>
              <a:buChar char="•"/>
            </a:pPr>
            <a:r>
              <a:rPr lang="en-US" sz="2800" dirty="0"/>
              <a:t>Enemy AI missing its shots when first entering combat with a player to give the player time to react and head to </a:t>
            </a:r>
            <a:r>
              <a:rPr lang="en-US" sz="2800" dirty="0" smtClean="0"/>
              <a:t>cover</a:t>
            </a:r>
            <a:endParaRPr lang="en-US" sz="2800" dirty="0"/>
          </a:p>
          <a:p>
            <a:pPr marL="457200" indent="-457200">
              <a:buFont typeface="Arial" panose="020B0604020202020204" pitchFamily="34" charset="0"/>
              <a:buChar char="•"/>
            </a:pPr>
            <a:r>
              <a:rPr lang="en-US" sz="2800" dirty="0"/>
              <a:t>Enemies decreasing in accuracy as a player reaches low health to help encourage battles that the player only just </a:t>
            </a:r>
            <a:r>
              <a:rPr lang="en-US" sz="2800" dirty="0" smtClean="0"/>
              <a:t>survives</a:t>
            </a:r>
            <a:endParaRPr lang="en-US" sz="2800" dirty="0"/>
          </a:p>
          <a:p>
            <a:pPr marL="457200" indent="-457200">
              <a:buFont typeface="Arial" panose="020B0604020202020204" pitchFamily="34" charset="0"/>
              <a:buChar char="•"/>
            </a:pPr>
            <a:endParaRPr lang="en-US"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smtClean="0"/>
              <a:t>Artificial</a:t>
            </a:r>
          </a:p>
          <a:p>
            <a:r>
              <a:rPr lang="en-US" dirty="0" smtClean="0"/>
              <a:t>Stupidity</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74308231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096170" y="4183930"/>
            <a:ext cx="12700000" cy="39805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Part of intelligent behavior seeming intelligent is signaling intent to the player. When an enemy appears to have planned or coordinated its behavior, it appears to be drawing information from realistic sources and coordinating its actions as one would expect real players to do. This signaling can be done in various ways.</a:t>
            </a:r>
          </a:p>
          <a:p>
            <a:r>
              <a:rPr lang="en-US" sz="2800" dirty="0"/>
              <a:t> </a:t>
            </a:r>
          </a:p>
          <a:p>
            <a:r>
              <a:rPr lang="en-US" sz="2800" dirty="0"/>
              <a:t>For instance, if an AI unit is in the process of approaching the player from the side, it may pass information to another AI player to shout out </a:t>
            </a:r>
            <a:r>
              <a:rPr lang="en-US" sz="2800" dirty="0" smtClean="0"/>
              <a:t>“Flank them!” </a:t>
            </a:r>
            <a:r>
              <a:rPr lang="en-US" sz="2800" dirty="0"/>
              <a:t>to imply that the setup was intentional</a:t>
            </a:r>
            <a:r>
              <a:rPr lang="en-US" sz="2800" dirty="0" smtClean="0"/>
              <a:t>.</a:t>
            </a:r>
            <a:endParaRPr lang="en-US" sz="2800" dirty="0"/>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Perceiving Intelligence</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92231536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1205170"/>
            <a:ext cx="12700000" cy="106362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Aft>
                <a:spcPts val="500"/>
              </a:spcAft>
            </a:pPr>
            <a:r>
              <a:rPr lang="en-US" sz="2800" b="1" dirty="0"/>
              <a:t>AI </a:t>
            </a:r>
            <a:r>
              <a:rPr lang="en-US" sz="2800" b="1" dirty="0" smtClean="0"/>
              <a:t>Directors</a:t>
            </a:r>
            <a:endParaRPr lang="en-US" sz="2800" b="1" dirty="0"/>
          </a:p>
          <a:p>
            <a:r>
              <a:rPr lang="en-US" sz="2800" dirty="0"/>
              <a:t>AI can be wider reaching than a conventional game agent and used to direct a large number of game enemies or game events. An AI </a:t>
            </a:r>
            <a:r>
              <a:rPr lang="en-US" sz="2800" dirty="0" smtClean="0"/>
              <a:t>Director </a:t>
            </a:r>
            <a:r>
              <a:rPr lang="en-US" sz="2800" dirty="0"/>
              <a:t>could be telling hordes of enemies which players to attack, identifying how to set up tense situations for players as they move through a level, or even determining how to add health and weapons for players so that they can feel like they’re just surviving by the skin of their teeth</a:t>
            </a:r>
            <a:r>
              <a:rPr lang="en-US" sz="2800" dirty="0" smtClean="0"/>
              <a:t>.</a:t>
            </a:r>
            <a:endParaRPr lang="en-US" sz="2800" dirty="0"/>
          </a:p>
          <a:p>
            <a:pPr>
              <a:spcAft>
                <a:spcPts val="500"/>
              </a:spcAft>
            </a:pPr>
            <a:r>
              <a:rPr lang="en-US" sz="2800" dirty="0"/>
              <a:t/>
            </a:r>
            <a:br>
              <a:rPr lang="en-US" sz="2800" dirty="0"/>
            </a:br>
            <a:r>
              <a:rPr lang="en-US" sz="2800" b="1" dirty="0"/>
              <a:t>Player </a:t>
            </a:r>
            <a:r>
              <a:rPr lang="en-US" sz="2800" b="1" dirty="0" smtClean="0"/>
              <a:t>Assisted Guidance</a:t>
            </a:r>
            <a:endParaRPr lang="en-US" sz="2800" b="1" dirty="0"/>
          </a:p>
          <a:p>
            <a:r>
              <a:rPr lang="en-US" sz="2800" dirty="0"/>
              <a:t>AI can be used so that if a player gets lost, lights or other world aspects are triggered in a way that directs their attention toward the correct path. A more obvious way to do this is with nearby non-playable characters adding conversation elements that suggest the player move toward a goal</a:t>
            </a:r>
            <a:r>
              <a:rPr lang="en-US" sz="2800" dirty="0" smtClean="0"/>
              <a:t>.</a:t>
            </a:r>
            <a:endParaRPr lang="en-US" sz="2800" dirty="0"/>
          </a:p>
          <a:p>
            <a:pPr>
              <a:spcAft>
                <a:spcPts val="500"/>
              </a:spcAft>
            </a:pPr>
            <a:r>
              <a:rPr lang="en-US" sz="2800" dirty="0"/>
              <a:t/>
            </a:r>
            <a:br>
              <a:rPr lang="en-US" sz="2800" dirty="0"/>
            </a:br>
            <a:r>
              <a:rPr lang="en-US" sz="2800" b="1" dirty="0"/>
              <a:t>Procedural Generation</a:t>
            </a:r>
          </a:p>
          <a:p>
            <a:r>
              <a:rPr lang="en-US" sz="2800" dirty="0"/>
              <a:t>AI can be used for a wide range of elements involved in procedural generation. For instance, AI could be used to intelligently automatically grow a forest with certain foliage types according to specific growth and distribution rule sets</a:t>
            </a:r>
            <a:r>
              <a:rPr lang="en-US" sz="2800" dirty="0" smtClean="0"/>
              <a:t>.</a:t>
            </a:r>
            <a:endParaRPr lang="en-US" sz="2800" dirty="0"/>
          </a:p>
          <a:p>
            <a:endParaRPr lang="en-US" sz="2800" dirty="0"/>
          </a:p>
          <a:p>
            <a:pPr>
              <a:spcAft>
                <a:spcPts val="500"/>
              </a:spcAft>
            </a:pPr>
            <a:r>
              <a:rPr lang="en-US" sz="2800" b="1" dirty="0"/>
              <a:t>Game Balancing</a:t>
            </a:r>
          </a:p>
          <a:p>
            <a:r>
              <a:rPr lang="en-US" sz="2800" dirty="0"/>
              <a:t>AI can be used for automatic game balancing. By developing AI that is tracking how the player is playing the game, how erratic their movements are, or how they typically do in different engagements, AI could be used to make the game more or less difficult dynamically</a:t>
            </a:r>
            <a:r>
              <a:rPr lang="en-US" sz="2800" dirty="0" smtClean="0"/>
              <a:t>.</a:t>
            </a:r>
            <a:endParaRPr lang="en-US" sz="2800" dirty="0"/>
          </a:p>
        </p:txBody>
      </p:sp>
      <p:sp>
        <p:nvSpPr>
          <p:cNvPr id="686" name="Just like flower porcelain  You’re like a moon that  awaken to say hello So beautiful and bright that you make me content to play it  world"/>
          <p:cNvSpPr txBox="1"/>
          <p:nvPr/>
        </p:nvSpPr>
        <p:spPr>
          <a:xfrm>
            <a:off x="1903990" y="4183930"/>
            <a:ext cx="6572119"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dirty="0"/>
              <a:t>AI </a:t>
            </a:r>
            <a:r>
              <a:rPr lang="en-US" dirty="0" smtClean="0"/>
              <a:t>beyond </a:t>
            </a:r>
            <a:r>
              <a:rPr lang="en-US" dirty="0"/>
              <a:t>Agents</a:t>
            </a:r>
            <a:endParaRPr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122926104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p:nvPr/>
        </p:nvSpPr>
        <p:spPr>
          <a:xfrm>
            <a:off x="12200817" y="-53266"/>
            <a:ext cx="12254204"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44"/>
          <p:cNvSpPr txBox="1"/>
          <p:nvPr/>
        </p:nvSpPr>
        <p:spPr>
          <a:xfrm>
            <a:off x="1762501" y="3272363"/>
            <a:ext cx="8973592" cy="1641475"/>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HOMEWORK: </a:t>
            </a:r>
            <a:endParaRPr dirty="0"/>
          </a:p>
          <a:p>
            <a:pPr marL="0" marR="0" lvl="0" indent="0" algn="l" rtl="0">
              <a:lnSpc>
                <a:spcPct val="100000"/>
              </a:lnSpc>
              <a:spcBef>
                <a:spcPts val="0"/>
              </a:spcBef>
              <a:spcAft>
                <a:spcPts val="0"/>
              </a:spcAft>
              <a:buClr>
                <a:srgbClr val="000000"/>
              </a:buClr>
              <a:buSzPts val="5000"/>
              <a:buFont typeface="Helvetica Neue"/>
              <a:buNone/>
            </a:pPr>
            <a:r>
              <a:rPr lang="tr-TR" b="1" dirty="0" smtClean="0">
                <a:latin typeface="Helvetica Neue"/>
                <a:ea typeface="Helvetica Neue"/>
                <a:cs typeface="Helvetica Neue"/>
                <a:sym typeface="Helvetica Neue"/>
              </a:rPr>
              <a:t>CHASING/PATROLLING AI</a:t>
            </a:r>
            <a:endParaRPr sz="5000" b="1" i="0" u="none" strike="noStrike" cap="none" dirty="0">
              <a:solidFill>
                <a:srgbClr val="000000"/>
              </a:solidFill>
              <a:latin typeface="Helvetica Neue"/>
              <a:ea typeface="Helvetica Neue"/>
              <a:cs typeface="Helvetica Neue"/>
              <a:sym typeface="Helvetica Neue"/>
            </a:endParaRPr>
          </a:p>
        </p:txBody>
      </p:sp>
      <p:sp>
        <p:nvSpPr>
          <p:cNvPr id="593" name="Google Shape;593;p44"/>
          <p:cNvSpPr/>
          <p:nvPr/>
        </p:nvSpPr>
        <p:spPr>
          <a:xfrm>
            <a:off x="14050270" y="4399603"/>
            <a:ext cx="9238448" cy="5406608"/>
          </a:xfrm>
          <a:prstGeom prst="rect">
            <a:avLst/>
          </a:prstGeom>
          <a:noFill/>
          <a:ln>
            <a:noFill/>
          </a:ln>
        </p:spPr>
        <p:txBody>
          <a:bodyPr spcFirstLastPara="1" wrap="square" lIns="50800" tIns="50800" rIns="50800" bIns="50800" anchor="t" anchorCtr="0">
            <a:spAutoFit/>
          </a:bodyPr>
          <a:lstStyle/>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114300" algn="l" rtl="0">
              <a:lnSpc>
                <a:spcPct val="100000"/>
              </a:lnSpc>
              <a:spcBef>
                <a:spcPts val="1000"/>
              </a:spcBef>
              <a:spcAft>
                <a:spcPts val="0"/>
              </a:spcAft>
              <a:buClr>
                <a:srgbClr val="000000"/>
              </a:buClr>
              <a:buSzPts val="5400"/>
              <a:buFont typeface="Arial"/>
              <a:buNone/>
            </a:pPr>
            <a:endParaRPr sz="5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594" name="Google Shape;594;p44"/>
          <p:cNvSpPr/>
          <p:nvPr/>
        </p:nvSpPr>
        <p:spPr>
          <a:xfrm>
            <a:off x="1762501" y="5461894"/>
            <a:ext cx="940003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95" name="Google Shape;595;p44"/>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sp>
        <p:nvSpPr>
          <p:cNvPr id="597" name="Google Shape;597;p44"/>
          <p:cNvSpPr/>
          <p:nvPr/>
        </p:nvSpPr>
        <p:spPr>
          <a:xfrm>
            <a:off x="13911672" y="558800"/>
            <a:ext cx="10205628" cy="5427127"/>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REQUIREMENTS:</a:t>
            </a:r>
            <a:endParaRPr dirty="0" smtClean="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smtClean="0">
              <a:solidFill>
                <a:srgbClr val="000000"/>
              </a:solidFill>
              <a:latin typeface="Helvetica Neue"/>
              <a:ea typeface="Helvetica Neue"/>
              <a:cs typeface="Helvetica Neue"/>
              <a:sym typeface="Helvetica Neue"/>
            </a:endParaRPr>
          </a:p>
          <a:p>
            <a:pPr marL="457200" indent="-457200" algn="l">
              <a:buClr>
                <a:srgbClr val="000000"/>
              </a:buClr>
              <a:buSzPts val="2800"/>
              <a:buFont typeface="Arial"/>
              <a:buChar char="•"/>
            </a:pPr>
            <a:r>
              <a:rPr lang="en-US" sz="2800" dirty="0">
                <a:latin typeface="Helvetica Neue"/>
                <a:ea typeface="Helvetica Neue"/>
                <a:cs typeface="Helvetica Neue"/>
                <a:sym typeface="Helvetica Neue"/>
              </a:rPr>
              <a:t>Implement the behavior tree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blackboard</a:t>
            </a:r>
            <a:r>
              <a:rPr lang="tr-TR" sz="2800" dirty="0" smtClean="0">
                <a:latin typeface="Helvetica Neue"/>
                <a:ea typeface="Helvetica Neue"/>
                <a:cs typeface="Helvetica Neue"/>
                <a:sym typeface="Helvetica Neue"/>
              </a:rPr>
              <a:t> </a:t>
            </a:r>
            <a:r>
              <a:rPr lang="en-US" sz="2800" dirty="0" smtClean="0">
                <a:latin typeface="Helvetica Neue"/>
                <a:ea typeface="Helvetica Neue"/>
                <a:cs typeface="Helvetica Neue"/>
                <a:sym typeface="Helvetica Neue"/>
              </a:rPr>
              <a:t>setup</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below</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for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BP_Enemy</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Create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Implement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BTT_Attack</a:t>
            </a:r>
            <a:r>
              <a:rPr lang="tr-TR" sz="2800" dirty="0" smtClean="0">
                <a:latin typeface="Helvetica Neue"/>
                <a:ea typeface="Helvetica Neue"/>
                <a:cs typeface="Helvetica Neue"/>
                <a:sym typeface="Helvetica Neue"/>
              </a:rPr>
              <a:t>.</a:t>
            </a:r>
            <a:endParaRPr lang="en-US" sz="2800" dirty="0">
              <a:latin typeface="Helvetica Neue"/>
              <a:ea typeface="Helvetica Neue"/>
              <a:cs typeface="Helvetica Neue"/>
              <a:sym typeface="Helvetica Neue"/>
            </a:endParaRPr>
          </a:p>
          <a:p>
            <a:pPr marL="457200" indent="-457200" algn="l">
              <a:buClr>
                <a:srgbClr val="000000"/>
              </a:buClr>
              <a:buSzPts val="2800"/>
              <a:buFont typeface="Arial"/>
              <a:buChar char="•"/>
            </a:pPr>
            <a:r>
              <a:rPr lang="tr-TR" sz="2800" dirty="0" smtClean="0">
                <a:latin typeface="Helvetica Neue"/>
                <a:ea typeface="Helvetica Neue"/>
                <a:cs typeface="Helvetica Neue"/>
                <a:sym typeface="Helvetica Neue"/>
              </a:rPr>
              <a:t>Show </a:t>
            </a:r>
            <a:r>
              <a:rPr lang="tr-TR" sz="2800" dirty="0" err="1" smtClean="0">
                <a:latin typeface="Helvetica Neue"/>
                <a:ea typeface="Helvetica Neue"/>
                <a:cs typeface="Helvetica Neue"/>
                <a:sym typeface="Helvetica Neue"/>
              </a:rPr>
              <a:t>it’s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working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with</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one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BP_Enemy</a:t>
            </a:r>
            <a:r>
              <a:rPr lang="tr-TR" sz="2800" dirty="0" smtClean="0">
                <a:latin typeface="Helvetica Neue"/>
                <a:ea typeface="Helvetica Neue"/>
                <a:cs typeface="Helvetica Neue"/>
                <a:sym typeface="Helvetica Neue"/>
              </a:rPr>
              <a:t> on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map</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Patrolling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chasing</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sequences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should</a:t>
            </a:r>
            <a:r>
              <a:rPr lang="tr-TR" sz="2800" dirty="0" smtClean="0">
                <a:latin typeface="Helvetica Neue"/>
                <a:ea typeface="Helvetica Neue"/>
                <a:cs typeface="Helvetica Neue"/>
                <a:sym typeface="Helvetica Neue"/>
              </a:rPr>
              <a:t> be </a:t>
            </a:r>
            <a:r>
              <a:rPr lang="tr-TR" sz="2800" dirty="0" err="1" smtClean="0">
                <a:latin typeface="Helvetica Neue"/>
                <a:ea typeface="Helvetica Neue"/>
                <a:cs typeface="Helvetica Neue"/>
                <a:sym typeface="Helvetica Neue"/>
              </a:rPr>
              <a:t>stopped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based</a:t>
            </a:r>
            <a:r>
              <a:rPr lang="tr-TR" sz="2800" dirty="0" smtClean="0">
                <a:latin typeface="Helvetica Neue"/>
                <a:ea typeface="Helvetica Neue"/>
                <a:cs typeface="Helvetica Neue"/>
                <a:sym typeface="Helvetica Neue"/>
              </a:rPr>
              <a:t> on </a:t>
            </a:r>
            <a:r>
              <a:rPr lang="tr-TR" sz="2800" dirty="0" err="1" smtClean="0">
                <a:latin typeface="Helvetica Neue"/>
                <a:ea typeface="Helvetica Neue"/>
                <a:cs typeface="Helvetica Neue"/>
                <a:sym typeface="Helvetica Neue"/>
              </a:rPr>
              <a:t>current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Line</a:t>
            </a:r>
            <a:r>
              <a:rPr lang="tr-TR" sz="2800" dirty="0" smtClean="0">
                <a:latin typeface="Helvetica Neue"/>
                <a:ea typeface="Helvetica Neue"/>
                <a:cs typeface="Helvetica Neue"/>
                <a:sym typeface="Helvetica Neue"/>
              </a:rPr>
              <a:t> of </a:t>
            </a:r>
            <a:r>
              <a:rPr lang="tr-TR" sz="2800" dirty="0" err="1" smtClean="0">
                <a:latin typeface="Helvetica Neue"/>
                <a:ea typeface="Helvetica Neue"/>
                <a:cs typeface="Helvetica Neue"/>
                <a:sym typeface="Helvetica Neue"/>
              </a:rPr>
              <a:t>Sight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to</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player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from</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enemy</a:t>
            </a:r>
            <a:r>
              <a:rPr lang="tr-TR" sz="2800" dirty="0" smtClean="0">
                <a:latin typeface="Helvetica Neue"/>
                <a:ea typeface="Helvetica Neue"/>
                <a:cs typeface="Helvetica Neue"/>
                <a:sym typeface="Helvetica Neue"/>
              </a:rPr>
              <a:t>.</a:t>
            </a:r>
            <a:endParaRPr lang="tr-TR" sz="5000" b="1"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smtClean="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4695"/>
          <a:stretch/>
        </p:blipFill>
        <p:spPr bwMode="auto">
          <a:xfrm>
            <a:off x="39919" y="5260126"/>
            <a:ext cx="18288000" cy="851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ikdörtgen 1"/>
          <p:cNvSpPr/>
          <p:nvPr/>
        </p:nvSpPr>
        <p:spPr>
          <a:xfrm>
            <a:off x="19240500" y="6439638"/>
            <a:ext cx="4457700" cy="5632311"/>
          </a:xfrm>
          <a:prstGeom prst="rect">
            <a:avLst/>
          </a:prstGeom>
        </p:spPr>
        <p:txBody>
          <a:bodyPr wrap="square">
            <a:spAutoFit/>
          </a:bodyPr>
          <a:lstStyle/>
          <a:p>
            <a:pPr algn="l">
              <a:buClr>
                <a:srgbClr val="000000"/>
              </a:buClr>
              <a:buSzPts val="2800"/>
            </a:pPr>
            <a:r>
              <a:rPr lang="tr-TR" sz="3600" dirty="0">
                <a:latin typeface="Helvetica Neue"/>
                <a:ea typeface="Helvetica Neue"/>
                <a:cs typeface="Helvetica Neue"/>
                <a:sym typeface="Helvetica Neue"/>
              </a:rPr>
              <a:t>HINTS AND EXAMPLE STEPS</a:t>
            </a:r>
            <a:r>
              <a:rPr lang="tr-TR" sz="3600" dirty="0" smtClean="0">
                <a:latin typeface="Helvetica Neue"/>
                <a:ea typeface="Helvetica Neue"/>
                <a:cs typeface="Helvetica Neue"/>
                <a:sym typeface="Helvetica Neue"/>
              </a:rPr>
              <a:t>:</a:t>
            </a:r>
          </a:p>
          <a:p>
            <a:pPr algn="l">
              <a:buClr>
                <a:srgbClr val="000000"/>
              </a:buClr>
              <a:buSzPts val="2800"/>
            </a:pPr>
            <a:endParaRPr lang="tr-TR" sz="3600" dirty="0">
              <a:latin typeface="Helvetica Neue"/>
              <a:ea typeface="Helvetica Neue"/>
              <a:cs typeface="Helvetica Neue"/>
              <a:sym typeface="Helvetica Neue"/>
            </a:endParaRPr>
          </a:p>
          <a:p>
            <a:pPr algn="l">
              <a:buClr>
                <a:srgbClr val="000000"/>
              </a:buClr>
              <a:buSzPts val="2800"/>
            </a:pPr>
            <a:r>
              <a:rPr lang="tr-TR" sz="3600" dirty="0">
                <a:latin typeface="Helvetica Neue"/>
                <a:ea typeface="Helvetica Neue"/>
                <a:cs typeface="Helvetica Neue"/>
                <a:sym typeface="Helvetica Neue"/>
                <a:hlinkClick r:id="rId5"/>
              </a:rPr>
              <a:t>https://docs.unrealengine.com/4.26/en-US/InteractiveExperiences/ArtificialIntelligence/BehaviorTrees/BehaviorTreeQuickStart</a:t>
            </a:r>
            <a:endParaRPr lang="tr-TR" sz="3600" dirty="0"/>
          </a:p>
        </p:txBody>
      </p:sp>
    </p:spTree>
    <p:extLst>
      <p:ext uri="{BB962C8B-B14F-4D97-AF65-F5344CB8AC3E}">
        <p14:creationId xmlns:p14="http://schemas.microsoft.com/office/powerpoint/2010/main" val="362241342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
            <a:ext cx="8364042" cy="13577977"/>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1874448"/>
            <a:ext cx="7179531"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 </a:t>
            </a:r>
            <a:r>
              <a:rPr lang="tr-TR" sz="2800" dirty="0" err="1" smtClean="0"/>
              <a:t>new</a:t>
            </a:r>
            <a:r>
              <a:rPr lang="tr-TR" sz="2800" dirty="0" smtClean="0"/>
              <a:t> </a:t>
            </a:r>
            <a:r>
              <a:rPr lang="tr-TR" sz="2800" dirty="0" err="1" smtClean="0"/>
              <a:t>class</a:t>
            </a:r>
            <a:r>
              <a:rPr lang="tr-TR" sz="2800" dirty="0" smtClean="0"/>
              <a:t> </a:t>
            </a:r>
            <a:r>
              <a:rPr lang="tr-TR" sz="2800" dirty="0" err="1" smtClean="0"/>
              <a:t>derived</a:t>
            </a:r>
            <a:r>
              <a:rPr lang="tr-TR" sz="2800" dirty="0" smtClean="0"/>
              <a:t> </a:t>
            </a:r>
            <a:r>
              <a:rPr lang="tr-TR" sz="2800" dirty="0" err="1" smtClean="0"/>
              <a:t>from</a:t>
            </a:r>
            <a:r>
              <a:rPr lang="tr-TR" sz="2800" dirty="0" smtClean="0"/>
              <a:t> </a:t>
            </a:r>
            <a:r>
              <a:rPr lang="tr-TR" sz="2800" b="1" dirty="0" err="1" smtClean="0"/>
              <a:t>EnvQueryContext_Blueprintbase</a:t>
            </a:r>
            <a:r>
              <a:rPr lang="tr-TR" sz="2800" dirty="0" smtClean="0"/>
              <a:t> </a:t>
            </a:r>
            <a:r>
              <a:rPr lang="tr-TR" sz="2800" dirty="0" err="1" smtClean="0"/>
              <a:t>and</a:t>
            </a:r>
            <a:r>
              <a:rPr lang="tr-TR" sz="2800" dirty="0" smtClean="0"/>
              <a:t> name it </a:t>
            </a:r>
            <a:r>
              <a:rPr lang="tr-TR" sz="2800" dirty="0" err="1" smtClean="0"/>
              <a:t>to</a:t>
            </a:r>
            <a:r>
              <a:rPr lang="tr-TR" sz="2800" dirty="0" smtClean="0"/>
              <a:t> </a:t>
            </a:r>
            <a:r>
              <a:rPr lang="tr-TR" sz="2800" b="1" dirty="0" err="1" smtClean="0"/>
              <a:t>EQC_Seeker</a:t>
            </a:r>
            <a:r>
              <a:rPr lang="tr-TR" sz="2800" dirty="0" smtClean="0"/>
              <a:t>.</a:t>
            </a:r>
          </a:p>
          <a:p>
            <a:pPr marL="457200" indent="-457200">
              <a:buFontTx/>
              <a:buChar char="-"/>
            </a:pPr>
            <a:r>
              <a:rPr lang="tr-TR" sz="2800" dirty="0" err="1" smtClean="0"/>
              <a:t>This</a:t>
            </a:r>
            <a:r>
              <a:rPr lang="tr-TR" sz="2800" dirty="0" smtClean="0"/>
              <a:t> </a:t>
            </a:r>
            <a:r>
              <a:rPr lang="tr-TR" sz="2800" dirty="0" err="1" smtClean="0"/>
              <a:t>query</a:t>
            </a:r>
            <a:r>
              <a:rPr lang="tr-TR" sz="2800" dirty="0" smtClean="0"/>
              <a:t> </a:t>
            </a:r>
            <a:r>
              <a:rPr lang="tr-TR" sz="2800" dirty="0" err="1" smtClean="0"/>
              <a:t>will</a:t>
            </a:r>
            <a:r>
              <a:rPr lang="tr-TR" sz="2800" dirty="0" smtClean="0"/>
              <a:t> </a:t>
            </a:r>
            <a:r>
              <a:rPr lang="tr-TR" sz="2800" dirty="0" err="1" smtClean="0"/>
              <a:t>compute</a:t>
            </a:r>
            <a:r>
              <a:rPr lang="tr-TR" sz="2800" dirty="0" smtClean="0"/>
              <a:t> </a:t>
            </a:r>
            <a:r>
              <a:rPr lang="tr-TR" sz="2800" dirty="0" err="1" smtClean="0"/>
              <a:t>the</a:t>
            </a:r>
            <a:r>
              <a:rPr lang="tr-TR" sz="2800" dirty="0" smtClean="0"/>
              <a:t> </a:t>
            </a:r>
            <a:r>
              <a:rPr lang="tr-TR" sz="2800" dirty="0" err="1" smtClean="0"/>
              <a:t>active</a:t>
            </a:r>
            <a:r>
              <a:rPr lang="tr-TR" sz="2800" dirty="0" smtClean="0"/>
              <a:t> </a:t>
            </a:r>
            <a:r>
              <a:rPr lang="tr-TR" sz="2800" dirty="0" err="1" smtClean="0"/>
              <a:t>list</a:t>
            </a:r>
            <a:r>
              <a:rPr lang="tr-TR" sz="2800" dirty="0" smtClean="0"/>
              <a:t> of </a:t>
            </a:r>
            <a:r>
              <a:rPr lang="tr-TR" sz="2800" dirty="0" err="1" smtClean="0"/>
              <a:t>seekers</a:t>
            </a:r>
            <a:r>
              <a:rPr lang="tr-TR" sz="2800" dirty="0" smtClean="0"/>
              <a:t>.</a:t>
            </a:r>
          </a:p>
          <a:p>
            <a:pPr marL="457200" indent="-457200">
              <a:buFontTx/>
              <a:buChar char="-"/>
            </a:pPr>
            <a:r>
              <a:rPr lang="tr-TR" sz="2800" dirty="0" err="1" smtClean="0"/>
              <a:t>Duplicate</a:t>
            </a:r>
            <a:r>
              <a:rPr lang="tr-TR" sz="2800" dirty="0" smtClean="0"/>
              <a:t> </a:t>
            </a:r>
            <a:r>
              <a:rPr lang="tr-TR" sz="2800" dirty="0" err="1" smtClean="0"/>
              <a:t>and</a:t>
            </a:r>
            <a:r>
              <a:rPr lang="tr-TR" sz="2800" dirty="0" smtClean="0"/>
              <a:t> </a:t>
            </a:r>
            <a:r>
              <a:rPr lang="tr-TR" sz="2800" dirty="0" err="1" smtClean="0"/>
              <a:t>rename</a:t>
            </a:r>
            <a:r>
              <a:rPr lang="tr-TR" sz="2800" dirty="0" smtClean="0"/>
              <a:t> </a:t>
            </a:r>
            <a:r>
              <a:rPr lang="tr-TR" sz="2800" dirty="0" err="1" smtClean="0"/>
              <a:t>the</a:t>
            </a:r>
            <a:r>
              <a:rPr lang="tr-TR" sz="2800" dirty="0"/>
              <a:t> </a:t>
            </a:r>
            <a:r>
              <a:rPr lang="tr-TR" sz="2800" dirty="0" err="1" smtClean="0"/>
              <a:t>asset</a:t>
            </a:r>
            <a:r>
              <a:rPr lang="tr-TR" sz="2800" dirty="0" smtClean="0"/>
              <a:t> </a:t>
            </a:r>
            <a:r>
              <a:rPr lang="tr-TR" sz="2800" dirty="0" err="1" smtClean="0"/>
              <a:t>to</a:t>
            </a:r>
            <a:r>
              <a:rPr lang="tr-TR" sz="2800" dirty="0" smtClean="0"/>
              <a:t> </a:t>
            </a:r>
            <a:r>
              <a:rPr lang="tr-TR" sz="2800" b="1" dirty="0" err="1" smtClean="0"/>
              <a:t>EQC_Hiding</a:t>
            </a:r>
            <a:r>
              <a:rPr lang="tr-TR" sz="2800" dirty="0" smtClean="0"/>
              <a:t>.</a:t>
            </a:r>
          </a:p>
          <a:p>
            <a:pPr marL="457200" indent="-457200">
              <a:buFontTx/>
              <a:buChar char="-"/>
            </a:pPr>
            <a:r>
              <a:rPr lang="tr-TR" sz="2800" dirty="0" smtClean="0"/>
              <a:t>Just </a:t>
            </a:r>
            <a:r>
              <a:rPr lang="tr-TR" sz="2800" dirty="0" err="1" smtClean="0"/>
              <a:t>change</a:t>
            </a:r>
            <a:r>
              <a:rPr lang="tr-TR" sz="2800" dirty="0" smtClean="0"/>
              <a:t> </a:t>
            </a:r>
            <a:r>
              <a:rPr lang="tr-TR" sz="2800" dirty="0" err="1" smtClean="0"/>
              <a:t>the</a:t>
            </a:r>
            <a:r>
              <a:rPr lang="tr-TR" sz="2800" dirty="0" smtClean="0"/>
              <a:t> </a:t>
            </a:r>
            <a:r>
              <a:rPr lang="tr-TR" sz="2800" dirty="0" err="1" smtClean="0"/>
              <a:t>part</a:t>
            </a:r>
            <a:r>
              <a:rPr lang="tr-TR" sz="2800" dirty="0" smtClean="0"/>
              <a:t> </a:t>
            </a:r>
            <a:r>
              <a:rPr lang="tr-TR" sz="2800" dirty="0" err="1" smtClean="0"/>
              <a:t>where</a:t>
            </a:r>
            <a:r>
              <a:rPr lang="tr-TR" sz="2800" dirty="0" smtClean="0"/>
              <a:t> </a:t>
            </a:r>
            <a:r>
              <a:rPr lang="tr-TR" sz="2800" dirty="0" err="1" smtClean="0"/>
              <a:t>isSeeker</a:t>
            </a:r>
            <a:r>
              <a:rPr lang="tr-TR" sz="2800" dirty="0" smtClean="0"/>
              <a:t> </a:t>
            </a:r>
            <a:r>
              <a:rPr lang="tr-TR" sz="2800" dirty="0" err="1" smtClean="0"/>
              <a:t>branch</a:t>
            </a:r>
            <a:r>
              <a:rPr lang="tr-TR" sz="2800" dirty="0" smtClean="0"/>
              <a:t> </a:t>
            </a:r>
            <a:r>
              <a:rPr lang="tr-TR" sz="2800" dirty="0" err="1" smtClean="0"/>
              <a:t>goes</a:t>
            </a:r>
            <a:r>
              <a:rPr lang="tr-TR" sz="2800" dirty="0" smtClean="0"/>
              <a:t> </a:t>
            </a:r>
            <a:r>
              <a:rPr lang="tr-TR" sz="2800" dirty="0" err="1" smtClean="0"/>
              <a:t>to</a:t>
            </a:r>
            <a:r>
              <a:rPr lang="tr-TR" sz="2800" dirty="0" smtClean="0"/>
              <a:t> </a:t>
            </a:r>
            <a:r>
              <a:rPr lang="tr-TR" sz="2800" dirty="0" err="1" smtClean="0"/>
              <a:t>false</a:t>
            </a:r>
            <a:r>
              <a:rPr lang="tr-TR" sz="2800" dirty="0" smtClean="0"/>
              <a:t>.</a:t>
            </a:r>
          </a:p>
          <a:p>
            <a:pPr marL="457200" indent="-457200">
              <a:buFontTx/>
              <a:buChar char="-"/>
            </a:pPr>
            <a:endParaRPr lang="tr-TR" sz="2800" dirty="0" smtClean="0"/>
          </a:p>
          <a:p>
            <a:pPr marL="457200" indent="-457200">
              <a:buFontTx/>
              <a:buChar char="-"/>
            </a:pPr>
            <a:endParaRPr lang="tr-TR" sz="2800" dirty="0" smtClean="0"/>
          </a:p>
        </p:txBody>
      </p:sp>
      <p:sp>
        <p:nvSpPr>
          <p:cNvPr id="12" name="The Picture slide"/>
          <p:cNvSpPr txBox="1"/>
          <p:nvPr/>
        </p:nvSpPr>
        <p:spPr>
          <a:xfrm>
            <a:off x="2794817" y="460771"/>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EQS QUERY CONTEXTS</a:t>
            </a:r>
            <a:endParaRPr sz="4000" cap="all" dirty="0"/>
          </a:p>
        </p:txBody>
      </p:sp>
      <p:sp>
        <p:nvSpPr>
          <p:cNvPr id="13" name="Rectangle"/>
          <p:cNvSpPr/>
          <p:nvPr/>
        </p:nvSpPr>
        <p:spPr>
          <a:xfrm>
            <a:off x="2869460" y="1460915"/>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245" t="33583" r="7500" b="28754"/>
          <a:stretch/>
        </p:blipFill>
        <p:spPr bwMode="auto">
          <a:xfrm>
            <a:off x="2158398" y="7562850"/>
            <a:ext cx="22225602"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6198" t="43320" r="7604" b="23283"/>
          <a:stretch/>
        </p:blipFill>
        <p:spPr bwMode="auto">
          <a:xfrm>
            <a:off x="11107511" y="0"/>
            <a:ext cx="13276489"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057633"/>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3" y="5638702"/>
            <a:ext cx="930703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374444851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5ACA76AB-F6EA-4AB3-B271-C8AA6B3A54EF}"/>
              </a:ext>
            </a:extLst>
          </p:cNvPr>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7" name="Picture 6">
            <a:extLst>
              <a:ext uri="{FF2B5EF4-FFF2-40B4-BE49-F238E27FC236}">
                <a16:creationId xmlns:a16="http://schemas.microsoft.com/office/drawing/2014/main" id="{1645541F-1976-4BE0-ABC6-D39F1AAFEF34}"/>
              </a:ext>
            </a:extLst>
          </p:cNvPr>
          <p:cNvPicPr>
            <a:picLocks noChangeAspect="1"/>
          </p:cNvPicPr>
          <p:nvPr/>
        </p:nvPicPr>
        <p:blipFill rotWithShape="1">
          <a:blip r:embed="rId3">
            <a:extLst>
              <a:ext uri="{28A0092B-C50C-407E-A947-70E740481C1C}">
                <a14:useLocalDpi xmlns:a14="http://schemas.microsoft.com/office/drawing/2010/main" val="0"/>
              </a:ext>
            </a:extLst>
          </a:blip>
          <a:srcRect l="14557"/>
          <a:stretch/>
        </p:blipFill>
        <p:spPr>
          <a:xfrm>
            <a:off x="593766" y="521329"/>
            <a:ext cx="15796784" cy="12659096"/>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2498656"/>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smtClean="0"/>
              <a:t>Hide and Seek </a:t>
            </a:r>
            <a:r>
              <a:rPr lang="en-US" sz="4000" cap="all" dirty="0"/>
              <a:t>AI: EQS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7" y="3953514"/>
            <a:ext cx="7008270" cy="707886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a:t>EQS</a:t>
            </a:r>
            <a:r>
              <a:rPr lang="en-US" sz="2800" dirty="0"/>
              <a:t> Query does the following</a:t>
            </a:r>
            <a:r>
              <a:rPr lang="en-US" sz="2800" dirty="0" smtClean="0"/>
              <a:t>:</a:t>
            </a:r>
          </a:p>
          <a:p>
            <a:endParaRPr lang="en-US" sz="2800" dirty="0"/>
          </a:p>
          <a:p>
            <a:pPr marL="457200" indent="-457200">
              <a:spcAft>
                <a:spcPts val="1000"/>
              </a:spcAft>
              <a:buFont typeface="Arial" panose="020B0604020202020204" pitchFamily="34" charset="0"/>
              <a:buChar char="•"/>
            </a:pPr>
            <a:r>
              <a:rPr lang="en-US" sz="2800" dirty="0"/>
              <a:t>Traces between the point and any known “Seeker” (the term we used for the searching team in </a:t>
            </a:r>
            <a:r>
              <a:rPr lang="en-US" sz="2800" dirty="0" smtClean="0"/>
              <a:t>Hide and Seek)</a:t>
            </a:r>
            <a:endParaRPr lang="en-US" sz="2800" dirty="0"/>
          </a:p>
          <a:p>
            <a:pPr marL="457200" lvl="0" indent="-457200">
              <a:spcAft>
                <a:spcPts val="1000"/>
              </a:spcAft>
              <a:buFont typeface="Arial" panose="020B0604020202020204" pitchFamily="34" charset="0"/>
              <a:buChar char="•"/>
            </a:pPr>
            <a:r>
              <a:rPr lang="en-US" sz="2800" dirty="0"/>
              <a:t>Discards any unreachable points in the </a:t>
            </a:r>
            <a:r>
              <a:rPr lang="en-US" sz="2800" dirty="0" smtClean="0"/>
              <a:t>grid</a:t>
            </a:r>
            <a:endParaRPr lang="en-US" sz="2800" dirty="0"/>
          </a:p>
          <a:p>
            <a:pPr marL="457200" indent="-457200">
              <a:spcAft>
                <a:spcPts val="1000"/>
              </a:spcAft>
              <a:buFont typeface="Arial" panose="020B0604020202020204" pitchFamily="34" charset="0"/>
              <a:buChar char="•"/>
            </a:pPr>
            <a:r>
              <a:rPr lang="en-US" sz="2800" dirty="0"/>
              <a:t>Evaluates the distance to the player (prefers closer points</a:t>
            </a:r>
            <a:r>
              <a:rPr lang="en-US" sz="2800" dirty="0" smtClean="0"/>
              <a:t>)</a:t>
            </a:r>
            <a:endParaRPr lang="en-US" sz="2800" dirty="0"/>
          </a:p>
          <a:p>
            <a:pPr marL="457200" indent="-457200">
              <a:spcAft>
                <a:spcPts val="1000"/>
              </a:spcAft>
              <a:buFont typeface="Arial" panose="020B0604020202020204" pitchFamily="34" charset="0"/>
              <a:buChar char="•"/>
            </a:pPr>
            <a:r>
              <a:rPr lang="en-US" sz="2800" dirty="0"/>
              <a:t>Evaluates the distance from any Seeker (prefers farther points</a:t>
            </a:r>
            <a:r>
              <a:rPr lang="en-US" sz="2800" dirty="0" smtClean="0"/>
              <a:t>)</a:t>
            </a:r>
            <a:endParaRPr lang="en-US" sz="2800" dirty="0"/>
          </a:p>
          <a:p>
            <a:pPr marL="457200" lvl="0" indent="-457200">
              <a:buFont typeface="Arial" panose="020B0604020202020204" pitchFamily="34" charset="0"/>
              <a:buChar char="•"/>
            </a:pPr>
            <a:r>
              <a:rPr lang="en-US" sz="2800" dirty="0"/>
              <a:t>Evaluates the distance to any other “hiders” to look for </a:t>
            </a:r>
            <a:r>
              <a:rPr lang="en-US" sz="2800" dirty="0" smtClean="0"/>
              <a:t>separate </a:t>
            </a:r>
            <a:r>
              <a:rPr lang="en-US" sz="2800" dirty="0"/>
              <a:t>hiding </a:t>
            </a:r>
            <a:r>
              <a:rPr lang="en-US" sz="2800" dirty="0" smtClean="0"/>
              <a:t>places</a:t>
            </a:r>
            <a:endParaRPr lang="en-US" sz="2800" dirty="0"/>
          </a:p>
          <a:p>
            <a:pPr marL="457200" indent="-457200">
              <a:buFont typeface="Arial" panose="020B0604020202020204" pitchFamily="34" charset="0"/>
              <a:buChar char="•"/>
            </a:pPr>
            <a:endParaRPr lang="en-US" sz="2800" dirty="0"/>
          </a:p>
        </p:txBody>
      </p:sp>
      <p:sp>
        <p:nvSpPr>
          <p:cNvPr id="15" name="Rectangle"/>
          <p:cNvSpPr/>
          <p:nvPr/>
        </p:nvSpPr>
        <p:spPr>
          <a:xfrm>
            <a:off x="17008150" y="347604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EQS Setup for finding a hiding spot</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36906095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557748" y="1806315"/>
            <a:ext cx="2051288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endParaRPr lang="tr-TR" sz="2800" dirty="0" smtClean="0"/>
          </a:p>
        </p:txBody>
      </p:sp>
      <p:sp>
        <p:nvSpPr>
          <p:cNvPr id="12" name="The Picture slide"/>
          <p:cNvSpPr txBox="1"/>
          <p:nvPr/>
        </p:nvSpPr>
        <p:spPr>
          <a:xfrm>
            <a:off x="2557748" y="392638"/>
            <a:ext cx="8382967"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EQS QUERY (</a:t>
            </a:r>
            <a:r>
              <a:rPr lang="tr-TR" sz="4000" cap="all" dirty="0" err="1" smtClean="0"/>
              <a:t>EQS_HidingSpot</a:t>
            </a:r>
            <a:r>
              <a:rPr lang="tr-TR" sz="4000" cap="all" dirty="0" smtClean="0"/>
              <a:t>)</a:t>
            </a:r>
            <a:endParaRPr sz="4000" cap="all" dirty="0"/>
          </a:p>
        </p:txBody>
      </p:sp>
      <p:sp>
        <p:nvSpPr>
          <p:cNvPr id="13" name="Rectangle"/>
          <p:cNvSpPr/>
          <p:nvPr/>
        </p:nvSpPr>
        <p:spPr>
          <a:xfrm>
            <a:off x="2632392" y="1392782"/>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778" t="17892" b="23876"/>
          <a:stretch/>
        </p:blipFill>
        <p:spPr bwMode="auto">
          <a:xfrm>
            <a:off x="2151289" y="1806315"/>
            <a:ext cx="9891892" cy="5932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7407" t="19674" b="23707"/>
          <a:stretch/>
        </p:blipFill>
        <p:spPr bwMode="auto">
          <a:xfrm>
            <a:off x="2151289" y="7903302"/>
            <a:ext cx="9891892" cy="581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47804" t="19635" r="4444" b="24555"/>
          <a:stretch/>
        </p:blipFill>
        <p:spPr bwMode="auto">
          <a:xfrm>
            <a:off x="12199951" y="1806316"/>
            <a:ext cx="9288450" cy="592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47963" t="19465" r="3519" b="24215"/>
          <a:stretch/>
        </p:blipFill>
        <p:spPr bwMode="auto">
          <a:xfrm>
            <a:off x="12199951" y="7903302"/>
            <a:ext cx="9174258" cy="581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10940715" y="392638"/>
            <a:ext cx="12700335"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r>
              <a:rPr lang="tr-TR" sz="2800" dirty="0" err="1" smtClean="0"/>
              <a:t>Add</a:t>
            </a:r>
            <a:r>
              <a:rPr lang="tr-TR" sz="2800" dirty="0" smtClean="0"/>
              <a:t> a </a:t>
            </a:r>
            <a:r>
              <a:rPr lang="tr-TR" sz="2800" dirty="0" err="1" smtClean="0"/>
              <a:t>new</a:t>
            </a:r>
            <a:r>
              <a:rPr lang="tr-TR" sz="2800" dirty="0" smtClean="0"/>
              <a:t> </a:t>
            </a:r>
            <a:r>
              <a:rPr lang="tr-TR" sz="2800" b="1" dirty="0" smtClean="0"/>
              <a:t>Environment Query </a:t>
            </a:r>
            <a:r>
              <a:rPr lang="tr-TR" sz="2800" dirty="0" err="1" smtClean="0"/>
              <a:t>from</a:t>
            </a:r>
            <a:r>
              <a:rPr lang="tr-TR" sz="2800" dirty="0" smtClean="0"/>
              <a:t> </a:t>
            </a:r>
            <a:r>
              <a:rPr lang="tr-TR" sz="2800" b="1" dirty="0" err="1" smtClean="0"/>
              <a:t>Artificial</a:t>
            </a:r>
            <a:r>
              <a:rPr lang="tr-TR" sz="2800" b="1" dirty="0" smtClean="0"/>
              <a:t> </a:t>
            </a:r>
            <a:r>
              <a:rPr lang="tr-TR" sz="2800" b="1" dirty="0" err="1" smtClean="0"/>
              <a:t>Intelligence</a:t>
            </a:r>
            <a:r>
              <a:rPr lang="tr-TR" sz="2800" b="1" dirty="0" smtClean="0"/>
              <a:t> </a:t>
            </a:r>
            <a:r>
              <a:rPr lang="tr-TR" sz="2800" dirty="0" err="1" smtClean="0"/>
              <a:t>context</a:t>
            </a:r>
            <a:r>
              <a:rPr lang="tr-TR" sz="2800" dirty="0" smtClean="0"/>
              <a:t> </a:t>
            </a:r>
            <a:r>
              <a:rPr lang="tr-TR" sz="2800" dirty="0" err="1" smtClean="0"/>
              <a:t>menu</a:t>
            </a:r>
            <a:r>
              <a:rPr lang="tr-TR" sz="2800" dirty="0" smtClean="0"/>
              <a:t> </a:t>
            </a:r>
            <a:r>
              <a:rPr lang="tr-TR" sz="2800" dirty="0" err="1" smtClean="0"/>
              <a:t>from</a:t>
            </a:r>
            <a:r>
              <a:rPr lang="tr-TR" sz="2800" dirty="0" smtClean="0"/>
              <a:t> Right </a:t>
            </a:r>
            <a:r>
              <a:rPr lang="tr-TR" sz="2800" dirty="0" err="1" smtClean="0"/>
              <a:t>Click</a:t>
            </a:r>
            <a:r>
              <a:rPr lang="tr-TR" sz="2800" dirty="0" smtClean="0"/>
              <a:t> «</a:t>
            </a:r>
            <a:r>
              <a:rPr lang="tr-TR" sz="2800" dirty="0" err="1" smtClean="0"/>
              <a:t>Create</a:t>
            </a:r>
            <a:r>
              <a:rPr lang="tr-TR" sz="2800" dirty="0" smtClean="0"/>
              <a:t> Advanced </a:t>
            </a:r>
            <a:r>
              <a:rPr lang="tr-TR" sz="2800" dirty="0" err="1" smtClean="0"/>
              <a:t>Asset</a:t>
            </a:r>
            <a:r>
              <a:rPr lang="tr-TR" sz="2800" dirty="0" smtClean="0"/>
              <a:t>» </a:t>
            </a:r>
            <a:r>
              <a:rPr lang="tr-TR" sz="2800" dirty="0" err="1" smtClean="0"/>
              <a:t>menu</a:t>
            </a:r>
            <a:r>
              <a:rPr lang="tr-TR" sz="2800" dirty="0" smtClean="0"/>
              <a:t>.</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39674" y="1806316"/>
            <a:ext cx="2644326" cy="2098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25309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557748" y="1806315"/>
            <a:ext cx="2051288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endParaRPr lang="tr-TR" sz="2800" dirty="0" smtClean="0"/>
          </a:p>
        </p:txBody>
      </p:sp>
      <p:sp>
        <p:nvSpPr>
          <p:cNvPr id="12" name="The Picture slide"/>
          <p:cNvSpPr txBox="1"/>
          <p:nvPr/>
        </p:nvSpPr>
        <p:spPr>
          <a:xfrm>
            <a:off x="2557749" y="392638"/>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EQS QUERY</a:t>
            </a:r>
            <a:endParaRPr sz="4000" cap="all" dirty="0"/>
          </a:p>
        </p:txBody>
      </p:sp>
      <p:sp>
        <p:nvSpPr>
          <p:cNvPr id="13" name="Rectangle"/>
          <p:cNvSpPr/>
          <p:nvPr/>
        </p:nvSpPr>
        <p:spPr>
          <a:xfrm>
            <a:off x="2632392" y="1392782"/>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779" t="19465" r="3981" b="24725"/>
          <a:stretch/>
        </p:blipFill>
        <p:spPr bwMode="auto">
          <a:xfrm>
            <a:off x="2239882" y="1740279"/>
            <a:ext cx="9391492" cy="593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7499" t="19466" r="2316" b="24046"/>
          <a:stretch/>
        </p:blipFill>
        <p:spPr bwMode="auto">
          <a:xfrm>
            <a:off x="11807214" y="1740279"/>
            <a:ext cx="9652679" cy="593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89868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23988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557748" y="1806315"/>
            <a:ext cx="2051288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Tx/>
              <a:buChar char="-"/>
            </a:pPr>
            <a:endParaRPr lang="tr-TR" sz="2800" dirty="0" smtClean="0"/>
          </a:p>
        </p:txBody>
      </p:sp>
      <p:sp>
        <p:nvSpPr>
          <p:cNvPr id="12" name="The Picture slide"/>
          <p:cNvSpPr txBox="1"/>
          <p:nvPr/>
        </p:nvSpPr>
        <p:spPr>
          <a:xfrm>
            <a:off x="2557749" y="392638"/>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4000" cap="all" dirty="0" smtClean="0"/>
              <a:t>HIDING BEHAVOUR TREE</a:t>
            </a:r>
            <a:endParaRPr sz="4000" cap="all" dirty="0"/>
          </a:p>
        </p:txBody>
      </p:sp>
      <p:sp>
        <p:nvSpPr>
          <p:cNvPr id="13" name="Rectangle"/>
          <p:cNvSpPr/>
          <p:nvPr/>
        </p:nvSpPr>
        <p:spPr>
          <a:xfrm>
            <a:off x="2632392" y="1392782"/>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a16="http://schemas.microsoft.com/office/drawing/2014/main" id="{64E13F54-5143-4167-81ED-5E1944E1BC21}"/>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315" t="28117" r="24815"/>
          <a:stretch/>
        </p:blipFill>
        <p:spPr bwMode="auto">
          <a:xfrm>
            <a:off x="4842933" y="1653981"/>
            <a:ext cx="17813867" cy="120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3225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6981923"/>
            <a:ext cx="15651686" cy="19492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Processing and Interpreting the Important Elements of the World</a:t>
            </a:r>
            <a:endParaRPr sz="6000" dirty="0"/>
          </a:p>
        </p:txBody>
      </p:sp>
      <p:sp>
        <p:nvSpPr>
          <p:cNvPr id="45" name="AEVER"/>
          <p:cNvSpPr txBox="1"/>
          <p:nvPr/>
        </p:nvSpPr>
        <p:spPr>
          <a:xfrm>
            <a:off x="7766114" y="5638702"/>
            <a:ext cx="8851783"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Navigation</a:t>
            </a:r>
            <a:endParaRPr sz="8000" cap="all" dirty="0">
              <a:solidFill>
                <a:srgbClr val="FFD966"/>
              </a:solidFill>
            </a:endParaRPr>
          </a:p>
        </p:txBody>
      </p:sp>
    </p:spTree>
    <p:extLst>
      <p:ext uri="{BB962C8B-B14F-4D97-AF65-F5344CB8AC3E}">
        <p14:creationId xmlns:p14="http://schemas.microsoft.com/office/powerpoint/2010/main" val="327691358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a:extLst>
              <a:ext uri="{FF2B5EF4-FFF2-40B4-BE49-F238E27FC236}">
                <a16:creationId xmlns:a16="http://schemas.microsoft.com/office/drawing/2014/main" id="{6FF93DE2-236C-41E7-B3AF-F4D0E81EE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8841835" cy="13716000"/>
          </a:xfrm>
          <a:prstGeom prst="rect">
            <a:avLst/>
          </a:prstGeom>
          <a:ln w="12700">
            <a:miter lim="400000"/>
          </a:ln>
        </p:spPr>
      </p:pic>
      <p:pic>
        <p:nvPicPr>
          <p:cNvPr id="8" name="Image">
            <a:extLst>
              <a:ext uri="{FF2B5EF4-FFF2-40B4-BE49-F238E27FC236}">
                <a16:creationId xmlns:a16="http://schemas.microsoft.com/office/drawing/2014/main" id="{9702835F-1D64-4D5B-B391-24D597029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8841833" cy="13716000"/>
          </a:xfrm>
          <a:prstGeom prst="rect">
            <a:avLst/>
          </a:prstGeom>
          <a:ln w="12700">
            <a:miter lim="400000"/>
          </a:ln>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832137" y="5052129"/>
            <a:ext cx="7082914"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An AI character can only move through the world if it knows how. Unlike a human being, who can view and perceive an environment, AI requires the environment to be simplified into a format that can be more easily processed.</a:t>
            </a:r>
            <a:endParaRPr lang="en-US" sz="2800" dirty="0"/>
          </a:p>
          <a:p>
            <a:r>
              <a:rPr lang="en-US" sz="2800" dirty="0"/>
              <a:t> </a:t>
            </a:r>
          </a:p>
          <a:p>
            <a:r>
              <a:rPr lang="en-AU" sz="2800" dirty="0"/>
              <a:t>The process of identifying a path through an area is known as </a:t>
            </a:r>
            <a:r>
              <a:rPr lang="en-AU" sz="2800" b="1" dirty="0"/>
              <a:t>Pathfinding</a:t>
            </a:r>
            <a:r>
              <a:rPr lang="en-AU" sz="2800" dirty="0"/>
              <a:t>. The three most common types of navigation systems are Navigation Points, </a:t>
            </a:r>
            <a:r>
              <a:rPr lang="en-AU" sz="2800" dirty="0" smtClean="0"/>
              <a:t>Navigation </a:t>
            </a:r>
            <a:r>
              <a:rPr lang="en-AU" sz="2800" dirty="0"/>
              <a:t>Grids, and Navigation Meshes</a:t>
            </a:r>
            <a:r>
              <a:rPr lang="en-AU" sz="2800" dirty="0" smtClean="0"/>
              <a:t>.</a:t>
            </a:r>
            <a:endParaRPr lang="en-AU" sz="2800" dirty="0"/>
          </a:p>
        </p:txBody>
      </p:sp>
      <p:sp>
        <p:nvSpPr>
          <p:cNvPr id="12" name="The Picture slide"/>
          <p:cNvSpPr txBox="1"/>
          <p:nvPr/>
        </p:nvSpPr>
        <p:spPr>
          <a:xfrm>
            <a:off x="2794815" y="3610900"/>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Navigation Overview</a:t>
            </a:r>
            <a:endParaRPr sz="4000" cap="all" dirty="0"/>
          </a:p>
        </p:txBody>
      </p:sp>
      <p:sp>
        <p:nvSpPr>
          <p:cNvPr id="13" name="Rectangle"/>
          <p:cNvSpPr/>
          <p:nvPr/>
        </p:nvSpPr>
        <p:spPr>
          <a:xfrm>
            <a:off x="2869459" y="455867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25436181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2"/>
            <a:ext cx="10825079"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cap="all" dirty="0"/>
              <a:t>How does pathfinding work?</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3786368"/>
            <a:ext cx="868680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Every node in a search graph knows </a:t>
            </a:r>
            <a:r>
              <a:rPr lang="en-US" sz="2800" dirty="0" smtClean="0"/>
              <a:t>what </a:t>
            </a:r>
            <a:r>
              <a:rPr lang="en-US" sz="2800" dirty="0"/>
              <a:t>other nodes are connected to it. The Dijkstra pathfinding algorithm begins at the starting node in a graph and expands to any connected nodes if the distance to reach it is </a:t>
            </a:r>
            <a:r>
              <a:rPr lang="en-US" sz="2800" dirty="0" smtClean="0"/>
              <a:t>less </a:t>
            </a:r>
            <a:r>
              <a:rPr lang="en-US" sz="2800" dirty="0"/>
              <a:t>than the currently known distance to reach it or if the node has never been traveled to. It expands through each node until the finishing point is found, at which point the path is discovered by walking back from the finishing node through to the surrounding nodes with the lowest score until the path back to the first node has been formed</a:t>
            </a:r>
            <a:r>
              <a:rPr lang="en-US" sz="2800" dirty="0" smtClean="0"/>
              <a:t>.</a:t>
            </a:r>
            <a:endParaRPr lang="en-US" sz="2800" dirty="0"/>
          </a:p>
        </p:txBody>
      </p:sp>
      <p:sp>
        <p:nvSpPr>
          <p:cNvPr id="8" name="The Picture slide"/>
          <p:cNvSpPr txBox="1"/>
          <p:nvPr/>
        </p:nvSpPr>
        <p:spPr>
          <a:xfrm>
            <a:off x="13454823" y="2411414"/>
            <a:ext cx="3634008"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a:solidFill>
                  <a:schemeClr val="tx1">
                    <a:lumMod val="50000"/>
                    <a:lumOff val="50000"/>
                  </a:schemeClr>
                </a:solidFill>
              </a:rPr>
              <a:t>A* Pathfinding</a:t>
            </a:r>
            <a:endParaRPr sz="4000" dirty="0">
              <a:solidFill>
                <a:schemeClr val="tx1">
                  <a:lumMod val="50000"/>
                  <a:lumOff val="50000"/>
                </a:scheme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26779" y="3786368"/>
            <a:ext cx="8686800"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 algorithm operates in the same way as a Dijkstra algorithm; however, it also includes the weighting of a heuristic in determining the score of a given node. This heuristic could be distance or a distance value modified by the type of ground between the two points</a:t>
            </a:r>
            <a:r>
              <a:rPr lang="en-US" sz="2800" dirty="0" smtClean="0"/>
              <a:t>.</a:t>
            </a:r>
            <a:endParaRPr lang="en-US" sz="2800" dirty="0"/>
          </a:p>
        </p:txBody>
      </p:sp>
      <p:sp>
        <p:nvSpPr>
          <p:cNvPr id="11" name="The Picture slide"/>
          <p:cNvSpPr txBox="1"/>
          <p:nvPr/>
        </p:nvSpPr>
        <p:spPr>
          <a:xfrm>
            <a:off x="1752108" y="2411414"/>
            <a:ext cx="4946867"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a:solidFill>
                  <a:schemeClr val="tx1">
                    <a:lumMod val="50000"/>
                    <a:lumOff val="50000"/>
                  </a:schemeClr>
                </a:solidFill>
              </a:rPr>
              <a:t>Dijkstra Pathfinding</a:t>
            </a:r>
            <a:endParaRPr sz="4000" dirty="0">
              <a:solidFill>
                <a:schemeClr val="tx1">
                  <a:lumMod val="50000"/>
                  <a:lumOff val="50000"/>
                </a:schemeClr>
              </a:solidFill>
            </a:endParaRPr>
          </a:p>
        </p:txBody>
      </p:sp>
      <p:sp>
        <p:nvSpPr>
          <p:cNvPr id="12" name="Rectangle"/>
          <p:cNvSpPr/>
          <p:nvPr/>
        </p:nvSpPr>
        <p:spPr>
          <a:xfrm>
            <a:off x="1752107" y="3311825"/>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3" name="Rectangle"/>
          <p:cNvSpPr/>
          <p:nvPr/>
        </p:nvSpPr>
        <p:spPr>
          <a:xfrm>
            <a:off x="13454823" y="3381468"/>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4" name="Picture 2" descr="Dijkstra 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8021" y="8628719"/>
            <a:ext cx="6276227" cy="49234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3426779" y="8066925"/>
            <a:ext cx="9172044" cy="2062103"/>
          </a:xfrm>
          <a:prstGeom prst="rect">
            <a:avLst/>
          </a:prstGeom>
        </p:spPr>
        <p:txBody>
          <a:bodyPr wrap="square">
            <a:spAutoFit/>
          </a:bodyPr>
          <a:lstStyle/>
          <a:p>
            <a:pPr algn="l"/>
            <a:r>
              <a:rPr lang="en-US" sz="2800" dirty="0">
                <a:latin typeface="Helvetica"/>
                <a:ea typeface="Helvetica"/>
                <a:cs typeface="Helvetica"/>
                <a:sym typeface="Helvetica"/>
              </a:rPr>
              <a:t>For more information</a:t>
            </a:r>
            <a:r>
              <a:rPr lang="en-US" sz="2800" dirty="0" smtClean="0">
                <a:latin typeface="Helvetica"/>
                <a:ea typeface="Helvetica"/>
                <a:cs typeface="Helvetica"/>
                <a:sym typeface="Helvetica"/>
              </a:rPr>
              <a:t>:</a:t>
            </a:r>
            <a:endParaRPr lang="en-US" dirty="0"/>
          </a:p>
          <a:p>
            <a:pPr algn="l"/>
            <a:r>
              <a:rPr lang="en-US" sz="3200" dirty="0" smtClean="0">
                <a:hlinkClick r:id="rId4"/>
              </a:rPr>
              <a:t>https</a:t>
            </a:r>
            <a:r>
              <a:rPr lang="en-US" sz="3200" dirty="0">
                <a:hlinkClick r:id="rId4"/>
              </a:rPr>
              <a:t>://</a:t>
            </a:r>
            <a:r>
              <a:rPr lang="en-US" sz="3200" dirty="0" smtClean="0">
                <a:hlinkClick r:id="rId4"/>
              </a:rPr>
              <a:t>www.redblobgames.com/pathfinding/a-star/introduction.html</a:t>
            </a:r>
            <a:endParaRPr lang="en-US" sz="3200" dirty="0" smtClean="0"/>
          </a:p>
          <a:p>
            <a:pPr algn="l"/>
            <a:endParaRPr lang="en-US" sz="3600" dirty="0" smtClean="0"/>
          </a:p>
        </p:txBody>
      </p:sp>
    </p:spTree>
    <p:extLst>
      <p:ext uri="{BB962C8B-B14F-4D97-AF65-F5344CB8AC3E}">
        <p14:creationId xmlns:p14="http://schemas.microsoft.com/office/powerpoint/2010/main" val="291879980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AC23B5-DFA0-4CE9-8927-F0CECEE39F22}"/>
</file>

<file path=customXml/itemProps2.xml><?xml version="1.0" encoding="utf-8"?>
<ds:datastoreItem xmlns:ds="http://schemas.openxmlformats.org/officeDocument/2006/customXml" ds:itemID="{C4FF65E9-CD6E-4243-8630-8C0DFD87FEB7}"/>
</file>

<file path=docProps/app.xml><?xml version="1.0" encoding="utf-8"?>
<Properties xmlns="http://schemas.openxmlformats.org/officeDocument/2006/extended-properties" xmlns:vt="http://schemas.openxmlformats.org/officeDocument/2006/docPropsVTypes">
  <TotalTime>7350</TotalTime>
  <Words>1227</Words>
  <Application>Microsoft Office PowerPoint</Application>
  <PresentationFormat>Custom</PresentationFormat>
  <Paragraphs>109</Paragraphs>
  <Slides>20</Slides>
  <Notes>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Helvetica</vt:lpstr>
      <vt:lpstr>Helvetica Light</vt:lpstr>
      <vt:lpstr>Helvetica Neue</vt:lpstr>
      <vt:lpstr>Helvetica Neue Light</vt:lpstr>
      <vt:lpstr>White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BUG</cp:lastModifiedBy>
  <cp:revision>174</cp:revision>
  <dcterms:modified xsi:type="dcterms:W3CDTF">2022-11-15T10:28:19Z</dcterms:modified>
</cp:coreProperties>
</file>